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314" r:id="rId2"/>
    <p:sldId id="315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5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3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FC8B56-C359-494B-91B5-DC3092AEFC4F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EF9AB-37FD-5949-80C1-51864EBE3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00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7547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70" y="2868320"/>
            <a:ext cx="7913511" cy="1235229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408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68" y="4126483"/>
            <a:ext cx="7924800" cy="864179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548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title slide-graphic im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04" y="0"/>
            <a:ext cx="3997085" cy="6858000"/>
          </a:xfrm>
          <a:prstGeom prst="rect">
            <a:avLst/>
          </a:prstGeom>
        </p:spPr>
      </p:pic>
      <p:pic>
        <p:nvPicPr>
          <p:cNvPr id="9" name="Picture 8" descr="ibm logo-white-rotated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591" y="618200"/>
            <a:ext cx="327812" cy="834737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390787" y="6492791"/>
            <a:ext cx="3352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7547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325C80">
                    <a:lumMod val="60000"/>
                    <a:lumOff val="40000"/>
                  </a:srgbClr>
                </a:solidFill>
                <a:cs typeface="Arial" charset="0"/>
              </a:rPr>
              <a:t>IBM</a:t>
            </a:r>
          </a:p>
        </p:txBody>
      </p:sp>
    </p:spTree>
    <p:extLst>
      <p:ext uri="{BB962C8B-B14F-4D97-AF65-F5344CB8AC3E}">
        <p14:creationId xmlns:p14="http://schemas.microsoft.com/office/powerpoint/2010/main" val="40842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83212" y="6441552"/>
            <a:ext cx="53384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04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977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75476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69" y="3037655"/>
            <a:ext cx="7879644" cy="1235229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7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" name="Picture 4" descr="InnerCircle-Title Slid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8" y="618199"/>
            <a:ext cx="5350933" cy="588133"/>
          </a:xfrm>
          <a:prstGeom prst="rect">
            <a:avLst/>
          </a:prstGeom>
        </p:spPr>
      </p:pic>
      <p:pic>
        <p:nvPicPr>
          <p:cNvPr id="6" name="Picture 5" descr="title slide-graphic imag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04" y="0"/>
            <a:ext cx="3997085" cy="6858000"/>
          </a:xfrm>
          <a:prstGeom prst="rect">
            <a:avLst/>
          </a:prstGeom>
        </p:spPr>
      </p:pic>
      <p:pic>
        <p:nvPicPr>
          <p:cNvPr id="7" name="Picture 6" descr="ibm logo-white-rotated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591" y="618200"/>
            <a:ext cx="327812" cy="834737"/>
          </a:xfrm>
          <a:prstGeom prst="rect">
            <a:avLst/>
          </a:prstGeom>
        </p:spPr>
      </p:pic>
      <p:pic>
        <p:nvPicPr>
          <p:cNvPr id="8" name="Picture 7" descr="InterConnect-outthink-titl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513" y="4043885"/>
            <a:ext cx="2844801" cy="692484"/>
          </a:xfrm>
          <a:prstGeom prst="rect">
            <a:avLst/>
          </a:prstGeom>
        </p:spPr>
      </p:pic>
      <p:pic>
        <p:nvPicPr>
          <p:cNvPr id="9" name="Picture 8" descr="#ibminterconnect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025" y="6523858"/>
            <a:ext cx="1209492" cy="126428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390787" y="6492791"/>
            <a:ext cx="3352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7547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325C80">
                    <a:lumMod val="60000"/>
                    <a:lumOff val="40000"/>
                  </a:srgbClr>
                </a:solidFill>
                <a:cs typeface="Arial" charset="0"/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88005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6D7777"/>
                </a:solidFill>
              </a:rPr>
              <a:pPr/>
              <a:t>‹#›</a:t>
            </a:fld>
            <a:endParaRPr>
              <a:solidFill>
                <a:srgbClr val="6D7777"/>
              </a:solidFill>
            </a:endParaRPr>
          </a:p>
        </p:txBody>
      </p:sp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43135010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 &amp; Subtitle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36300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788" y="60119"/>
            <a:ext cx="10886813" cy="879208"/>
          </a:xfrm>
          <a:prstGeom prst="rect">
            <a:avLst/>
          </a:prstGeom>
        </p:spPr>
        <p:txBody>
          <a:bodyPr vert="horz" lIns="0" tIns="45720" rIns="9144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790" y="1202336"/>
            <a:ext cx="11191615" cy="5142021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83212" y="6441552"/>
            <a:ext cx="5338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/>
                </a:solidFill>
              </a:defRPr>
            </a:lvl1pPr>
          </a:lstStyle>
          <a:p>
            <a:pPr defTabSz="475476" fontAlgn="base">
              <a:spcBef>
                <a:spcPct val="0"/>
              </a:spcBef>
              <a:spcAft>
                <a:spcPct val="0"/>
              </a:spcAft>
            </a:pPr>
            <a:fld id="{E9549862-13E2-C34D-815E-8545BD36FC59}" type="slidenum">
              <a:rPr lang="en-US" smtClean="0">
                <a:solidFill>
                  <a:srgbClr val="6D7777"/>
                </a:solidFill>
                <a:cs typeface="Arial" charset="0"/>
              </a:rPr>
              <a:pPr defTabSz="475476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6D7777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962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 algn="l" defTabSz="548613" rtl="0" eaLnBrk="1" latinLnBrk="0" hangingPunct="1">
        <a:lnSpc>
          <a:spcPct val="85000"/>
        </a:lnSpc>
        <a:spcBef>
          <a:spcPct val="0"/>
        </a:spcBef>
        <a:buNone/>
        <a:defRPr sz="3360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548613" rtl="0" eaLnBrk="1" latinLnBrk="0" hangingPunct="1">
        <a:spcBef>
          <a:spcPts val="720"/>
        </a:spcBef>
        <a:buClr>
          <a:schemeClr val="tx1"/>
        </a:buClr>
        <a:buFontTx/>
        <a:buNone/>
        <a:defRPr sz="2400" kern="1200">
          <a:solidFill>
            <a:srgbClr val="595959"/>
          </a:solidFill>
          <a:latin typeface="+mn-lt"/>
          <a:ea typeface="+mn-ea"/>
          <a:cs typeface="+mn-cs"/>
        </a:defRPr>
      </a:lvl1pPr>
      <a:lvl2pPr marL="478132" indent="-190490" algn="l" defTabSz="548613" rtl="0" eaLnBrk="1" latinLnBrk="0" hangingPunct="1">
        <a:spcBef>
          <a:spcPts val="720"/>
        </a:spcBef>
        <a:buClr>
          <a:schemeClr val="accent5"/>
        </a:buClr>
        <a:buFont typeface="Arial"/>
        <a:buChar char="•"/>
        <a:defRPr sz="2160" kern="1200">
          <a:solidFill>
            <a:srgbClr val="595959"/>
          </a:solidFill>
          <a:latin typeface="+mn-lt"/>
          <a:ea typeface="+mn-ea"/>
          <a:cs typeface="+mn-cs"/>
        </a:defRPr>
      </a:lvl2pPr>
      <a:lvl3pPr marL="712436" indent="-207636" algn="l" defTabSz="548613" rtl="0" eaLnBrk="1" latinLnBrk="0" hangingPunct="1">
        <a:spcBef>
          <a:spcPts val="720"/>
        </a:spcBef>
        <a:buClr>
          <a:schemeClr val="tx1"/>
        </a:buClr>
        <a:buFont typeface="Lucida Grande"/>
        <a:buChar char="–"/>
        <a:defRPr sz="1920" kern="1200">
          <a:solidFill>
            <a:srgbClr val="595959"/>
          </a:solidFill>
          <a:latin typeface="+mn-lt"/>
          <a:ea typeface="+mn-ea"/>
          <a:cs typeface="+mn-cs"/>
        </a:defRPr>
      </a:lvl3pPr>
      <a:lvl4pPr marL="1072463" indent="-360028" algn="l" defTabSz="548613" rtl="0" eaLnBrk="1" latinLnBrk="0" hangingPunct="1">
        <a:spcBef>
          <a:spcPts val="720"/>
        </a:spcBef>
        <a:buClr>
          <a:schemeClr val="tx1"/>
        </a:buClr>
        <a:buFont typeface="Lucida Grande"/>
        <a:buChar char="–"/>
        <a:defRPr sz="1680" kern="1200">
          <a:solidFill>
            <a:srgbClr val="595959"/>
          </a:solidFill>
          <a:latin typeface="+mn-lt"/>
          <a:ea typeface="+mn-ea"/>
          <a:cs typeface="+mn-cs"/>
        </a:defRPr>
      </a:lvl4pPr>
      <a:lvl5pPr marL="1289621" indent="-217160" algn="l" defTabSz="548613" rtl="0" eaLnBrk="1" latinLnBrk="0" hangingPunct="1">
        <a:spcBef>
          <a:spcPts val="720"/>
        </a:spcBef>
        <a:buClr>
          <a:schemeClr val="tx1"/>
        </a:buClr>
        <a:buFont typeface="Lucida Grande"/>
        <a:buChar char="–"/>
        <a:defRPr sz="1680" kern="1200">
          <a:solidFill>
            <a:srgbClr val="595959"/>
          </a:solidFill>
          <a:latin typeface="+mn-lt"/>
          <a:ea typeface="+mn-ea"/>
          <a:cs typeface="+mn-cs"/>
        </a:defRPr>
      </a:lvl5pPr>
      <a:lvl6pPr marL="3017369" indent="-274306" algn="l" defTabSz="54861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5982" indent="-274306" algn="l" defTabSz="54861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596" indent="-274306" algn="l" defTabSz="54861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207" indent="-274306" algn="l" defTabSz="548613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1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13" algn="l" defTabSz="54861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26" algn="l" defTabSz="54861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38" algn="l" defTabSz="54861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450" algn="l" defTabSz="54861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063" algn="l" defTabSz="54861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676" algn="l" defTabSz="54861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288" algn="l" defTabSz="54861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8901" algn="l" defTabSz="54861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7409BDAE-783B-DC41-BF96-27353D86FCBC}"/>
              </a:ext>
            </a:extLst>
          </p:cNvPr>
          <p:cNvGrpSpPr/>
          <p:nvPr/>
        </p:nvGrpSpPr>
        <p:grpSpPr>
          <a:xfrm>
            <a:off x="141409" y="632189"/>
            <a:ext cx="11552458" cy="5525503"/>
            <a:chOff x="141409" y="632189"/>
            <a:chExt cx="11552458" cy="552550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9CCF7B9-506C-F44E-B12B-6AF9880D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1052" y="632189"/>
              <a:ext cx="3492815" cy="2282887"/>
            </a:xfrm>
            <a:prstGeom prst="rect">
              <a:avLst/>
            </a:prstGeom>
            <a:effectLst>
              <a:outerShdw blurRad="177800" dist="889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EBE1874-9986-904E-A7FC-622527768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2120" y="3841059"/>
              <a:ext cx="3471747" cy="1825660"/>
            </a:xfrm>
            <a:prstGeom prst="rect">
              <a:avLst/>
            </a:prstGeom>
            <a:effectLst>
              <a:outerShdw blurRad="177800" dist="889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FAF2758-DC73-604D-8D41-B1EB4C510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19329" y="2063189"/>
              <a:ext cx="1109225" cy="110922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A7EE7ED-BCBE-8E4F-86E2-3ECE55136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19328" y="4905259"/>
              <a:ext cx="1109225" cy="1109225"/>
            </a:xfrm>
            <a:prstGeom prst="rect">
              <a:avLst/>
            </a:prstGeom>
          </p:spPr>
        </p:pic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E71EDF5D-3B49-3342-AD05-F8E7AF85DFEE}"/>
                </a:ext>
              </a:extLst>
            </p:cNvPr>
            <p:cNvSpPr/>
            <p:nvPr/>
          </p:nvSpPr>
          <p:spPr>
            <a:xfrm>
              <a:off x="2679330" y="1271234"/>
              <a:ext cx="5164989" cy="3890793"/>
            </a:xfrm>
            <a:prstGeom prst="roundRect">
              <a:avLst>
                <a:gd name="adj" fmla="val 6486"/>
              </a:avLst>
            </a:prstGeom>
            <a:solidFill>
              <a:srgbClr val="DDEAFA">
                <a:alpha val="58824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2912" y="4018435"/>
              <a:ext cx="655084" cy="65508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083942" y="2442053"/>
              <a:ext cx="184731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67" kern="0" dirty="0">
                <a:solidFill>
                  <a:schemeClr val="accent3"/>
                </a:solidFill>
                <a:latin typeface="Arial" panose="020B0604020202020204"/>
                <a:ea typeface="+mn-ea"/>
                <a:cs typeface="Arial"/>
                <a:sym typeface="Arial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1" t="20400" r="17675" b="20719"/>
            <a:stretch/>
          </p:blipFill>
          <p:spPr>
            <a:xfrm>
              <a:off x="2934872" y="1383161"/>
              <a:ext cx="730710" cy="62702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423" y="1835690"/>
              <a:ext cx="1751124" cy="2610831"/>
            </a:xfrm>
            <a:prstGeom prst="rect">
              <a:avLst/>
            </a:prstGeom>
            <a:effectLst>
              <a:outerShdw blurRad="177800" dist="889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Rectangle 10"/>
            <p:cNvSpPr/>
            <p:nvPr/>
          </p:nvSpPr>
          <p:spPr>
            <a:xfrm>
              <a:off x="141409" y="4805852"/>
              <a:ext cx="186083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400" b="1" dirty="0">
                  <a:solidFill>
                    <a:schemeClr val="accent3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rPr>
                <a:t>Virtual Temperature</a:t>
              </a:r>
            </a:p>
            <a:p>
              <a:pPr algn="ctr"/>
              <a:r>
                <a:rPr lang="en-US" altLang="en-US" sz="1400" b="1" dirty="0">
                  <a:solidFill>
                    <a:schemeClr val="accent3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rPr>
                <a:t>Sensor</a:t>
              </a:r>
              <a:endParaRPr lang="en-US" sz="1400" dirty="0">
                <a:solidFill>
                  <a:schemeClr val="accent3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28977" y="2711146"/>
              <a:ext cx="829644" cy="829644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670516" y="4651025"/>
              <a:ext cx="8435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100" dirty="0">
                  <a:solidFill>
                    <a:schemeClr val="accent3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rPr>
                <a:t>IoT Data</a:t>
              </a:r>
            </a:p>
            <a:p>
              <a:pPr algn="ctr"/>
              <a:r>
                <a:rPr lang="en-US" sz="1100" dirty="0">
                  <a:solidFill>
                    <a:schemeClr val="accent3"/>
                  </a:solidFill>
                  <a:latin typeface="Arial" charset="0"/>
                  <a:cs typeface="Arial" charset="0"/>
                  <a:sym typeface="Helvetica Light" charset="0"/>
                </a:rPr>
                <a:t>(Cloudant)</a:t>
              </a:r>
              <a:endParaRPr lang="en-US" sz="1100" dirty="0">
                <a:solidFill>
                  <a:schemeClr val="accent3"/>
                </a:solidFill>
              </a:endParaRPr>
            </a:p>
          </p:txBody>
        </p:sp>
        <p:cxnSp>
          <p:nvCxnSpPr>
            <p:cNvPr id="14" name="Straight Arrow Connector 13"/>
            <p:cNvCxnSpPr>
              <a:cxnSpLocks/>
              <a:stCxn id="16" idx="1"/>
              <a:endCxn id="10" idx="3"/>
            </p:cNvCxnSpPr>
            <p:nvPr/>
          </p:nvCxnSpPr>
          <p:spPr>
            <a:xfrm flipH="1">
              <a:off x="2003547" y="3128004"/>
              <a:ext cx="1076151" cy="13102"/>
            </a:xfrm>
            <a:prstGeom prst="straightConnector1">
              <a:avLst/>
            </a:prstGeom>
            <a:ln w="57150">
              <a:solidFill>
                <a:srgbClr val="92D05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/>
              <a:stCxn id="5" idx="0"/>
              <a:endCxn id="12" idx="2"/>
            </p:cNvCxnSpPr>
            <p:nvPr/>
          </p:nvCxnSpPr>
          <p:spPr>
            <a:xfrm flipV="1">
              <a:off x="5110454" y="3540790"/>
              <a:ext cx="433345" cy="477645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à coins arrondis 141"/>
            <p:cNvSpPr/>
            <p:nvPr/>
          </p:nvSpPr>
          <p:spPr>
            <a:xfrm>
              <a:off x="3079698" y="2736376"/>
              <a:ext cx="1011198" cy="783255"/>
            </a:xfrm>
            <a:prstGeom prst="roundRect">
              <a:avLst>
                <a:gd name="adj" fmla="val 10103"/>
              </a:avLst>
            </a:prstGeom>
            <a:solidFill>
              <a:srgbClr val="79A6BE">
                <a:alpha val="62000"/>
              </a:srgbClr>
            </a:solidFill>
            <a:ln>
              <a:noFill/>
            </a:ln>
            <a:effectLst>
              <a:outerShdw blurRad="177800" dist="88900" dir="3300000" rotWithShape="0">
                <a:schemeClr val="bg2">
                  <a:lumMod val="50000"/>
                  <a:alpha val="3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796" tIns="60899" rIns="121796" bIns="60899" anchor="ctr"/>
            <a:lstStyle/>
            <a:p>
              <a:pPr algn="ctr" defTabSz="608979">
                <a:defRPr/>
              </a:pPr>
              <a:r>
                <a:rPr lang="en-US" sz="1465" dirty="0">
                  <a:solidFill>
                    <a:schemeClr val="accent3"/>
                  </a:solidFill>
                </a:rPr>
                <a:t>IoT Broker</a:t>
              </a:r>
            </a:p>
            <a:p>
              <a:pPr algn="ctr" defTabSz="608979">
                <a:defRPr/>
              </a:pPr>
              <a:r>
                <a:rPr lang="en-US" sz="932" dirty="0">
                  <a:solidFill>
                    <a:schemeClr val="accent3"/>
                  </a:solidFill>
                </a:rPr>
                <a:t>“QuickStart”</a:t>
              </a:r>
              <a:endParaRPr lang="en-US" sz="2664" dirty="0">
                <a:solidFill>
                  <a:schemeClr val="accent3"/>
                </a:solidFill>
              </a:endParaRPr>
            </a:p>
          </p:txBody>
        </p:sp>
        <p:cxnSp>
          <p:nvCxnSpPr>
            <p:cNvPr id="17" name="Straight Arrow Connector 16"/>
            <p:cNvCxnSpPr>
              <a:cxnSpLocks/>
              <a:stCxn id="12" idx="1"/>
              <a:endCxn id="16" idx="3"/>
            </p:cNvCxnSpPr>
            <p:nvPr/>
          </p:nvCxnSpPr>
          <p:spPr>
            <a:xfrm flipH="1">
              <a:off x="4090896" y="3125968"/>
              <a:ext cx="1038081" cy="2036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cxnSpLocks/>
              <a:stCxn id="19" idx="0"/>
            </p:cNvCxnSpPr>
            <p:nvPr/>
          </p:nvCxnSpPr>
          <p:spPr>
            <a:xfrm flipH="1" flipV="1">
              <a:off x="5646739" y="3540791"/>
              <a:ext cx="1193062" cy="402392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à coins arrondis 141"/>
            <p:cNvSpPr/>
            <p:nvPr/>
          </p:nvSpPr>
          <p:spPr>
            <a:xfrm>
              <a:off x="5958621" y="3943183"/>
              <a:ext cx="1762359" cy="757745"/>
            </a:xfrm>
            <a:prstGeom prst="roundRect">
              <a:avLst>
                <a:gd name="adj" fmla="val 10103"/>
              </a:avLst>
            </a:prstGeom>
            <a:solidFill>
              <a:srgbClr val="79A6BE">
                <a:alpha val="62000"/>
              </a:srgbClr>
            </a:solidFill>
            <a:ln>
              <a:noFill/>
            </a:ln>
            <a:effectLst>
              <a:outerShdw blurRad="177800" dist="88900" dir="3300000" rotWithShape="0">
                <a:schemeClr val="bg2">
                  <a:lumMod val="50000"/>
                  <a:alpha val="3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796" tIns="60899" rIns="121796" bIns="60899" anchor="ctr"/>
            <a:lstStyle/>
            <a:p>
              <a:pPr algn="ctr" defTabSz="608979">
                <a:defRPr/>
              </a:pPr>
              <a:r>
                <a:rPr lang="en-US" sz="1465" dirty="0">
                  <a:solidFill>
                    <a:schemeClr val="accent3"/>
                  </a:solidFill>
                </a:rPr>
                <a:t>Watson Services</a:t>
              </a:r>
              <a:br>
                <a:rPr lang="en-US" sz="1465" dirty="0">
                  <a:solidFill>
                    <a:schemeClr val="accent3"/>
                  </a:solidFill>
                </a:rPr>
              </a:br>
              <a:r>
                <a:rPr lang="en-US" sz="900" dirty="0">
                  <a:solidFill>
                    <a:schemeClr val="accent3"/>
                  </a:solidFill>
                </a:rPr>
                <a:t>AI / Natural Language Processing</a:t>
              </a:r>
              <a:endParaRPr lang="en-US" sz="1200" dirty="0">
                <a:solidFill>
                  <a:schemeClr val="accent3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082136" y="2728123"/>
              <a:ext cx="575799" cy="379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32" dirty="0">
                  <a:solidFill>
                    <a:schemeClr val="accent3"/>
                  </a:solidFill>
                  <a:latin typeface="Arial"/>
                </a:rPr>
                <a:t>Publish</a:t>
              </a:r>
              <a:br>
                <a:rPr lang="en-US" sz="932" dirty="0">
                  <a:solidFill>
                    <a:schemeClr val="accent3"/>
                  </a:solidFill>
                  <a:latin typeface="Arial"/>
                </a:rPr>
              </a:br>
              <a:r>
                <a:rPr lang="en-US" sz="932" dirty="0">
                  <a:solidFill>
                    <a:schemeClr val="accent3"/>
                  </a:solidFill>
                  <a:latin typeface="Arial"/>
                </a:rPr>
                <a:t>Events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40746" y="2317438"/>
              <a:ext cx="1546542" cy="3792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32" dirty="0">
                  <a:solidFill>
                    <a:schemeClr val="accent3"/>
                  </a:solidFill>
                  <a:latin typeface="Arial"/>
                  <a:ea typeface="+mn-ea"/>
                  <a:cs typeface="+mn-cs"/>
                </a:rPr>
                <a:t>Application Server</a:t>
              </a:r>
            </a:p>
            <a:p>
              <a:pPr algn="ctr"/>
              <a:r>
                <a:rPr lang="en-US" sz="932" dirty="0">
                  <a:solidFill>
                    <a:schemeClr val="accent3"/>
                  </a:solidFill>
                  <a:latin typeface="Arial"/>
                  <a:ea typeface="+mn-ea"/>
                  <a:cs typeface="+mn-cs"/>
                </a:rPr>
                <a:t>Subscribe to </a:t>
              </a:r>
              <a:r>
                <a:rPr lang="en-US" sz="932" dirty="0">
                  <a:solidFill>
                    <a:schemeClr val="accent3"/>
                  </a:solidFill>
                  <a:latin typeface="Arial"/>
                </a:rPr>
                <a:t>Events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311023" y="3574370"/>
              <a:ext cx="548548" cy="379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32" dirty="0">
                  <a:solidFill>
                    <a:schemeClr val="accent3"/>
                  </a:solidFill>
                  <a:latin typeface="Arial"/>
                </a:rPr>
                <a:t>Collect</a:t>
              </a:r>
              <a:br>
                <a:rPr lang="en-US" sz="932" dirty="0">
                  <a:solidFill>
                    <a:schemeClr val="accent3"/>
                  </a:solidFill>
                  <a:latin typeface="Arial"/>
                </a:rPr>
              </a:br>
              <a:r>
                <a:rPr lang="en-US" sz="932" dirty="0">
                  <a:solidFill>
                    <a:schemeClr val="accent3"/>
                  </a:solidFill>
                  <a:latin typeface="Arial"/>
                </a:rPr>
                <a:t>Events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283511" y="4156374"/>
              <a:ext cx="548548" cy="379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932" dirty="0">
                  <a:solidFill>
                    <a:schemeClr val="accent3"/>
                  </a:solidFill>
                  <a:latin typeface="Arial"/>
                </a:rPr>
                <a:t>Store</a:t>
              </a:r>
              <a:br>
                <a:rPr lang="en-US" sz="932" dirty="0">
                  <a:solidFill>
                    <a:schemeClr val="accent3"/>
                  </a:solidFill>
                  <a:latin typeface="Arial"/>
                </a:rPr>
              </a:br>
              <a:r>
                <a:rPr lang="en-US" sz="932" dirty="0">
                  <a:solidFill>
                    <a:schemeClr val="accent3"/>
                  </a:solidFill>
                  <a:latin typeface="Arial"/>
                </a:rPr>
                <a:t>Events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58621" y="2955999"/>
              <a:ext cx="950901" cy="379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32" dirty="0">
                  <a:solidFill>
                    <a:schemeClr val="accent3"/>
                  </a:solidFill>
                  <a:latin typeface="Arial"/>
                  <a:ea typeface="+mn-ea"/>
                  <a:cs typeface="+mn-cs"/>
                </a:rPr>
                <a:t>IoT [Big] Data </a:t>
              </a:r>
            </a:p>
            <a:p>
              <a:r>
                <a:rPr lang="en-US" sz="932" dirty="0">
                  <a:solidFill>
                    <a:schemeClr val="accent3"/>
                  </a:solidFill>
                  <a:latin typeface="Arial"/>
                </a:rPr>
                <a:t>processing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5CC35F-7792-6E46-B498-EB22D8D3ADCA}"/>
                </a:ext>
              </a:extLst>
            </p:cNvPr>
            <p:cNvSpPr txBox="1"/>
            <p:nvPr/>
          </p:nvSpPr>
          <p:spPr>
            <a:xfrm>
              <a:off x="3658939" y="1651651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  <a:latin typeface="IBM Plex Sans" panose="020B0503050000000000" pitchFamily="34" charset="77"/>
                </a:rPr>
                <a:t>IBM </a:t>
              </a:r>
              <a:r>
                <a:rPr lang="en-US" b="1" dirty="0">
                  <a:solidFill>
                    <a:schemeClr val="accent3"/>
                  </a:solidFill>
                  <a:latin typeface="IBM Plex Sans" panose="020B0503050000000000" pitchFamily="34" charset="77"/>
                </a:rPr>
                <a:t>Cloud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CDCFAE9-6274-F945-A7F5-A2D087C14844}"/>
                </a:ext>
              </a:extLst>
            </p:cNvPr>
            <p:cNvSpPr/>
            <p:nvPr/>
          </p:nvSpPr>
          <p:spPr>
            <a:xfrm>
              <a:off x="6024309" y="1992071"/>
              <a:ext cx="634180" cy="6341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</a:rPr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A4DFF52-E9B6-9649-B3DD-B42A33827E66}"/>
                </a:ext>
              </a:extLst>
            </p:cNvPr>
            <p:cNvSpPr/>
            <p:nvPr/>
          </p:nvSpPr>
          <p:spPr>
            <a:xfrm>
              <a:off x="1686457" y="1616571"/>
              <a:ext cx="634180" cy="6341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</a:rPr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4C1188B-864C-9047-AB0A-172B1F756D00}"/>
                </a:ext>
              </a:extLst>
            </p:cNvPr>
            <p:cNvSpPr/>
            <p:nvPr/>
          </p:nvSpPr>
          <p:spPr>
            <a:xfrm>
              <a:off x="10162596" y="2771869"/>
              <a:ext cx="634180" cy="6341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</a:rPr>
                <a:t>3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024F3E9-B9CB-2442-9FB3-E2C92077B92A}"/>
                </a:ext>
              </a:extLst>
            </p:cNvPr>
            <p:cNvSpPr/>
            <p:nvPr/>
          </p:nvSpPr>
          <p:spPr>
            <a:xfrm>
              <a:off x="10136924" y="5523512"/>
              <a:ext cx="634180" cy="6341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</a:rPr>
                <a:t>4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00B8124-095E-504D-91A9-ED1C2DBE9A45}"/>
                </a:ext>
              </a:extLst>
            </p:cNvPr>
            <p:cNvSpPr/>
            <p:nvPr/>
          </p:nvSpPr>
          <p:spPr>
            <a:xfrm>
              <a:off x="5238157" y="3921536"/>
              <a:ext cx="412620" cy="41262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</a:rPr>
                <a:t>3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FC32383-2F7C-FE4C-B4A6-FBA96FF097FC}"/>
                </a:ext>
              </a:extLst>
            </p:cNvPr>
            <p:cNvSpPr/>
            <p:nvPr/>
          </p:nvSpPr>
          <p:spPr>
            <a:xfrm>
              <a:off x="6472858" y="4607350"/>
              <a:ext cx="412620" cy="41262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</a:rPr>
                <a:t>3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95881DA-D5E6-444B-88F7-DE723B30455A}"/>
                </a:ext>
              </a:extLst>
            </p:cNvPr>
            <p:cNvSpPr/>
            <p:nvPr/>
          </p:nvSpPr>
          <p:spPr>
            <a:xfrm>
              <a:off x="6926125" y="4607350"/>
              <a:ext cx="412620" cy="41262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</a:rPr>
                <a:t>4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7F55F51-D9E6-C146-8940-AC38E5159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12961" y="3609533"/>
              <a:ext cx="1110301" cy="1110301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3E5F48C-3980-E648-9BB7-901E2A71C5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2358" y="2337917"/>
              <a:ext cx="1048029" cy="526326"/>
            </a:xfrm>
            <a:prstGeom prst="straightConnector1">
              <a:avLst/>
            </a:prstGeom>
            <a:ln w="57150">
              <a:solidFill>
                <a:srgbClr val="92D05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E66B2D1-57E1-3744-9268-0E947F667C1E}"/>
                </a:ext>
              </a:extLst>
            </p:cNvPr>
            <p:cNvCxnSpPr>
              <a:cxnSpLocks/>
            </p:cNvCxnSpPr>
            <p:nvPr/>
          </p:nvCxnSpPr>
          <p:spPr>
            <a:xfrm>
              <a:off x="6952358" y="3277206"/>
              <a:ext cx="1058521" cy="464781"/>
            </a:xfrm>
            <a:prstGeom prst="straightConnector1">
              <a:avLst/>
            </a:prstGeom>
            <a:ln w="57150">
              <a:solidFill>
                <a:srgbClr val="92D05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0541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4348CC2-FFAA-4A4A-BE97-29515D526E44}"/>
              </a:ext>
            </a:extLst>
          </p:cNvPr>
          <p:cNvGrpSpPr/>
          <p:nvPr/>
        </p:nvGrpSpPr>
        <p:grpSpPr>
          <a:xfrm>
            <a:off x="272037" y="183167"/>
            <a:ext cx="11758140" cy="6587745"/>
            <a:chOff x="272037" y="183167"/>
            <a:chExt cx="11758140" cy="658774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9CCF7B9-506C-F44E-B12B-6AF9880D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0776" y="183167"/>
              <a:ext cx="2866692" cy="1873656"/>
            </a:xfrm>
            <a:prstGeom prst="rect">
              <a:avLst/>
            </a:prstGeom>
            <a:effectLst>
              <a:outerShdw blurRad="177800" dist="889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EBE1874-9986-904E-A7FC-622527768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0500" y="4869559"/>
              <a:ext cx="2849401" cy="1498392"/>
            </a:xfrm>
            <a:prstGeom prst="rect">
              <a:avLst/>
            </a:prstGeom>
            <a:effectLst>
              <a:outerShdw blurRad="177800" dist="889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FAF2758-DC73-604D-8D41-B1EB4C510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34266" y="1109330"/>
              <a:ext cx="910385" cy="91038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A7EE7ED-BCBE-8E4F-86E2-3ECE55136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5910" y="5742990"/>
              <a:ext cx="910385" cy="910385"/>
            </a:xfrm>
            <a:prstGeom prst="rect">
              <a:avLst/>
            </a:prstGeom>
          </p:spPr>
        </p:pic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E71EDF5D-3B49-3342-AD05-F8E7AF85DFEE}"/>
                </a:ext>
              </a:extLst>
            </p:cNvPr>
            <p:cNvSpPr/>
            <p:nvPr/>
          </p:nvSpPr>
          <p:spPr>
            <a:xfrm>
              <a:off x="2355010" y="2694351"/>
              <a:ext cx="4775132" cy="3193329"/>
            </a:xfrm>
            <a:prstGeom prst="roundRect">
              <a:avLst>
                <a:gd name="adj" fmla="val 6486"/>
              </a:avLst>
            </a:prstGeom>
            <a:solidFill>
              <a:srgbClr val="DDEAFA">
                <a:alpha val="58824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1503" y="4949088"/>
              <a:ext cx="537654" cy="53765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507831" y="3655288"/>
              <a:ext cx="151616" cy="311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67" kern="0" dirty="0">
                <a:solidFill>
                  <a:schemeClr val="accent3"/>
                </a:solidFill>
                <a:latin typeface="Arial" panose="020B0604020202020204"/>
                <a:ea typeface="+mn-ea"/>
                <a:cs typeface="Arial"/>
                <a:sym typeface="Arial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1" t="20400" r="17675" b="20719"/>
            <a:stretch/>
          </p:blipFill>
          <p:spPr>
            <a:xfrm>
              <a:off x="2564743" y="2786214"/>
              <a:ext cx="599723" cy="51462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3151" y="3157622"/>
              <a:ext cx="1437217" cy="2142813"/>
            </a:xfrm>
            <a:prstGeom prst="rect">
              <a:avLst/>
            </a:prstGeom>
            <a:effectLst>
              <a:outerShdw blurRad="177800" dist="889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Rectangle 10"/>
            <p:cNvSpPr/>
            <p:nvPr/>
          </p:nvSpPr>
          <p:spPr>
            <a:xfrm>
              <a:off x="272037" y="5595352"/>
              <a:ext cx="1527257" cy="4294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400" b="1" dirty="0">
                  <a:solidFill>
                    <a:schemeClr val="accent3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rPr>
                <a:t>Virtual Temperature</a:t>
              </a:r>
            </a:p>
            <a:p>
              <a:pPr algn="ctr"/>
              <a:r>
                <a:rPr lang="en-US" altLang="en-US" sz="1400" b="1" dirty="0">
                  <a:solidFill>
                    <a:schemeClr val="accent3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rPr>
                <a:t>Sensor</a:t>
              </a:r>
              <a:endParaRPr lang="en-US" sz="1400" dirty="0">
                <a:solidFill>
                  <a:schemeClr val="accent3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65533" y="3876144"/>
              <a:ext cx="680922" cy="680922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989255" y="5468279"/>
              <a:ext cx="692295" cy="3536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100" dirty="0">
                  <a:solidFill>
                    <a:schemeClr val="accent3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rPr>
                <a:t>IoT Data</a:t>
              </a:r>
            </a:p>
            <a:p>
              <a:pPr algn="ctr"/>
              <a:r>
                <a:rPr lang="en-US" sz="1100" dirty="0">
                  <a:solidFill>
                    <a:schemeClr val="accent3"/>
                  </a:solidFill>
                  <a:latin typeface="Arial" charset="0"/>
                  <a:cs typeface="Arial" charset="0"/>
                  <a:sym typeface="Helvetica Light" charset="0"/>
                </a:rPr>
                <a:t>(Cloudant)</a:t>
              </a:r>
              <a:endParaRPr lang="en-US" sz="1100" dirty="0">
                <a:solidFill>
                  <a:schemeClr val="accent3"/>
                </a:solidFill>
              </a:endParaRPr>
            </a:p>
          </p:txBody>
        </p:sp>
        <p:cxnSp>
          <p:nvCxnSpPr>
            <p:cNvPr id="14" name="Straight Arrow Connector 13"/>
            <p:cNvCxnSpPr>
              <a:cxnSpLocks/>
              <a:stCxn id="16" idx="1"/>
              <a:endCxn id="10" idx="3"/>
            </p:cNvCxnSpPr>
            <p:nvPr/>
          </p:nvCxnSpPr>
          <p:spPr>
            <a:xfrm flipH="1">
              <a:off x="1800368" y="4218276"/>
              <a:ext cx="883240" cy="10753"/>
            </a:xfrm>
            <a:prstGeom prst="straightConnector1">
              <a:avLst/>
            </a:prstGeom>
            <a:ln w="57150">
              <a:solidFill>
                <a:srgbClr val="92D05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/>
              <a:stCxn id="5" idx="0"/>
              <a:endCxn id="12" idx="2"/>
            </p:cNvCxnSpPr>
            <p:nvPr/>
          </p:nvCxnSpPr>
          <p:spPr>
            <a:xfrm flipV="1">
              <a:off x="4350330" y="4557065"/>
              <a:ext cx="355663" cy="392022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à coins arrondis 141"/>
            <p:cNvSpPr/>
            <p:nvPr/>
          </p:nvSpPr>
          <p:spPr>
            <a:xfrm>
              <a:off x="2683608" y="3896851"/>
              <a:ext cx="1041194" cy="642849"/>
            </a:xfrm>
            <a:prstGeom prst="roundRect">
              <a:avLst>
                <a:gd name="adj" fmla="val 10103"/>
              </a:avLst>
            </a:prstGeom>
            <a:solidFill>
              <a:srgbClr val="79A6BE">
                <a:alpha val="62000"/>
              </a:srgbClr>
            </a:solidFill>
            <a:ln>
              <a:noFill/>
            </a:ln>
            <a:effectLst>
              <a:outerShdw blurRad="177800" dist="88900" dir="3300000" rotWithShape="0">
                <a:schemeClr val="bg2">
                  <a:lumMod val="50000"/>
                  <a:alpha val="3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796" tIns="60899" rIns="121796" bIns="60899" anchor="ctr"/>
            <a:lstStyle/>
            <a:p>
              <a:pPr algn="ctr" defTabSz="608979">
                <a:defRPr/>
              </a:pPr>
              <a:r>
                <a:rPr lang="en-US" sz="1465" dirty="0">
                  <a:solidFill>
                    <a:schemeClr val="accent3"/>
                  </a:solidFill>
                </a:rPr>
                <a:t>IoT Broker</a:t>
              </a:r>
            </a:p>
            <a:p>
              <a:pPr algn="ctr" defTabSz="608979">
                <a:defRPr/>
              </a:pPr>
              <a:r>
                <a:rPr lang="en-US" sz="932" dirty="0">
                  <a:solidFill>
                    <a:schemeClr val="accent3"/>
                  </a:solidFill>
                </a:rPr>
                <a:t>“QuickStart”</a:t>
              </a:r>
              <a:endParaRPr lang="en-US" sz="2664" dirty="0">
                <a:solidFill>
                  <a:schemeClr val="accent3"/>
                </a:solidFill>
              </a:endParaRPr>
            </a:p>
          </p:txBody>
        </p:sp>
        <p:cxnSp>
          <p:nvCxnSpPr>
            <p:cNvPr id="17" name="Straight Arrow Connector 16"/>
            <p:cNvCxnSpPr>
              <a:cxnSpLocks/>
              <a:stCxn id="12" idx="1"/>
              <a:endCxn id="16" idx="3"/>
            </p:cNvCxnSpPr>
            <p:nvPr/>
          </p:nvCxnSpPr>
          <p:spPr>
            <a:xfrm flipH="1">
              <a:off x="3724802" y="4216605"/>
              <a:ext cx="640731" cy="1671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cxnSpLocks/>
              <a:stCxn id="19" idx="0"/>
            </p:cNvCxnSpPr>
            <p:nvPr/>
          </p:nvCxnSpPr>
          <p:spPr>
            <a:xfrm flipH="1" flipV="1">
              <a:off x="5099515" y="4500730"/>
              <a:ext cx="918951" cy="442657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à coins arrondis 141"/>
            <p:cNvSpPr/>
            <p:nvPr/>
          </p:nvSpPr>
          <p:spPr>
            <a:xfrm>
              <a:off x="5295247" y="4943387"/>
              <a:ext cx="1446438" cy="621911"/>
            </a:xfrm>
            <a:prstGeom prst="roundRect">
              <a:avLst>
                <a:gd name="adj" fmla="val 10103"/>
              </a:avLst>
            </a:prstGeom>
            <a:solidFill>
              <a:srgbClr val="79A6BE">
                <a:alpha val="62000"/>
              </a:srgbClr>
            </a:solidFill>
            <a:ln>
              <a:noFill/>
            </a:ln>
            <a:effectLst>
              <a:outerShdw blurRad="177800" dist="88900" dir="3300000" rotWithShape="0">
                <a:schemeClr val="bg2">
                  <a:lumMod val="50000"/>
                  <a:alpha val="3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796" tIns="60899" rIns="121796" bIns="60899" anchor="ctr"/>
            <a:lstStyle/>
            <a:p>
              <a:pPr algn="ctr" defTabSz="608979">
                <a:defRPr/>
              </a:pPr>
              <a:r>
                <a:rPr lang="en-US" sz="1465" dirty="0">
                  <a:solidFill>
                    <a:schemeClr val="accent3"/>
                  </a:solidFill>
                </a:rPr>
                <a:t>Watson Services</a:t>
              </a:r>
              <a:endParaRPr lang="en-US" sz="1200" dirty="0">
                <a:solidFill>
                  <a:schemeClr val="accent3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864869" y="3890077"/>
              <a:ext cx="472581" cy="3112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32" dirty="0">
                  <a:solidFill>
                    <a:schemeClr val="accent3"/>
                  </a:solidFill>
                  <a:latin typeface="Arial"/>
                </a:rPr>
                <a:t>Publish</a:t>
              </a:r>
              <a:br>
                <a:rPr lang="en-US" sz="932" dirty="0">
                  <a:solidFill>
                    <a:schemeClr val="accent3"/>
                  </a:solidFill>
                  <a:latin typeface="Arial"/>
                </a:rPr>
              </a:br>
              <a:r>
                <a:rPr lang="en-US" sz="932" dirty="0">
                  <a:solidFill>
                    <a:schemeClr val="accent3"/>
                  </a:solidFill>
                  <a:latin typeface="Arial"/>
                </a:rPr>
                <a:t>Events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52009" y="3498415"/>
              <a:ext cx="1269309" cy="3112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32" dirty="0">
                  <a:solidFill>
                    <a:schemeClr val="accent3"/>
                  </a:solidFill>
                  <a:latin typeface="Arial"/>
                  <a:ea typeface="+mn-ea"/>
                  <a:cs typeface="+mn-cs"/>
                </a:rPr>
                <a:t>Application Server</a:t>
              </a:r>
            </a:p>
            <a:p>
              <a:pPr algn="ctr"/>
              <a:r>
                <a:rPr lang="en-US" sz="932" dirty="0">
                  <a:solidFill>
                    <a:schemeClr val="accent3"/>
                  </a:solidFill>
                  <a:latin typeface="Arial"/>
                  <a:ea typeface="+mn-ea"/>
                  <a:cs typeface="+mn-cs"/>
                </a:rPr>
                <a:t>Subscribe to </a:t>
              </a:r>
              <a:r>
                <a:rPr lang="en-US" sz="932" dirty="0">
                  <a:solidFill>
                    <a:schemeClr val="accent3"/>
                  </a:solidFill>
                  <a:latin typeface="Arial"/>
                </a:rPr>
                <a:t>Events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711080" y="4586172"/>
              <a:ext cx="1158892" cy="2357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32" dirty="0">
                  <a:solidFill>
                    <a:schemeClr val="accent3"/>
                  </a:solidFill>
                  <a:latin typeface="Arial"/>
                </a:rPr>
                <a:t>Collect Events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671625" y="5062300"/>
              <a:ext cx="450215" cy="3112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932" dirty="0">
                  <a:solidFill>
                    <a:schemeClr val="accent3"/>
                  </a:solidFill>
                  <a:latin typeface="Arial"/>
                </a:rPr>
                <a:t>Store</a:t>
              </a:r>
              <a:br>
                <a:rPr lang="en-US" sz="932" dirty="0">
                  <a:solidFill>
                    <a:schemeClr val="accent3"/>
                  </a:solidFill>
                  <a:latin typeface="Arial"/>
                </a:rPr>
              </a:br>
              <a:r>
                <a:rPr lang="en-US" sz="932" dirty="0">
                  <a:solidFill>
                    <a:schemeClr val="accent3"/>
                  </a:solidFill>
                  <a:latin typeface="Arial"/>
                </a:rPr>
                <a:t>Events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046454" y="4077104"/>
              <a:ext cx="780442" cy="3112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32" dirty="0">
                  <a:solidFill>
                    <a:schemeClr val="accent3"/>
                  </a:solidFill>
                  <a:latin typeface="Arial"/>
                  <a:ea typeface="+mn-ea"/>
                  <a:cs typeface="+mn-cs"/>
                </a:rPr>
                <a:t>IoT [Big] Data </a:t>
              </a:r>
            </a:p>
            <a:p>
              <a:r>
                <a:rPr lang="en-US" sz="932" dirty="0">
                  <a:solidFill>
                    <a:schemeClr val="accent3"/>
                  </a:solidFill>
                  <a:latin typeface="Arial"/>
                </a:rPr>
                <a:t>processing</a:t>
              </a:r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5CC35F-7792-6E46-B498-EB22D8D3ADCA}"/>
                </a:ext>
              </a:extLst>
            </p:cNvPr>
            <p:cNvSpPr txBox="1"/>
            <p:nvPr/>
          </p:nvSpPr>
          <p:spPr>
            <a:xfrm>
              <a:off x="3159014" y="3006574"/>
              <a:ext cx="1077779" cy="3031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  <a:latin typeface="IBM Plex Sans" panose="020B0503050000000000" pitchFamily="34" charset="77"/>
                </a:rPr>
                <a:t>IBM </a:t>
              </a:r>
              <a:r>
                <a:rPr lang="en-US" b="1" dirty="0">
                  <a:solidFill>
                    <a:schemeClr val="accent3"/>
                  </a:solidFill>
                  <a:latin typeface="IBM Plex Sans" panose="020B0503050000000000" pitchFamily="34" charset="77"/>
                </a:rPr>
                <a:t>Cloud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CDCFAE9-6274-F945-A7F5-A2D087C14844}"/>
                </a:ext>
              </a:extLst>
            </p:cNvPr>
            <p:cNvSpPr/>
            <p:nvPr/>
          </p:nvSpPr>
          <p:spPr>
            <a:xfrm>
              <a:off x="4732695" y="2330093"/>
              <a:ext cx="520497" cy="52049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</a:rPr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A4DFF52-E9B6-9649-B3DD-B42A33827E66}"/>
                </a:ext>
              </a:extLst>
            </p:cNvPr>
            <p:cNvSpPr/>
            <p:nvPr/>
          </p:nvSpPr>
          <p:spPr>
            <a:xfrm>
              <a:off x="1540119" y="2977782"/>
              <a:ext cx="520497" cy="52049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</a:rPr>
                <a:t>3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4C1188B-864C-9047-AB0A-172B1F756D00}"/>
                </a:ext>
              </a:extLst>
            </p:cNvPr>
            <p:cNvSpPr/>
            <p:nvPr/>
          </p:nvSpPr>
          <p:spPr>
            <a:xfrm>
              <a:off x="7741481" y="1690971"/>
              <a:ext cx="520497" cy="52049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</a:rPr>
                <a:t>3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024F3E9-B9CB-2442-9FB3-E2C92077B92A}"/>
                </a:ext>
              </a:extLst>
            </p:cNvPr>
            <p:cNvSpPr/>
            <p:nvPr/>
          </p:nvSpPr>
          <p:spPr>
            <a:xfrm>
              <a:off x="9182056" y="6250415"/>
              <a:ext cx="520497" cy="52049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</a:rPr>
                <a:t>4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00B8124-095E-504D-91A9-ED1C2DBE9A45}"/>
                </a:ext>
              </a:extLst>
            </p:cNvPr>
            <p:cNvSpPr/>
            <p:nvPr/>
          </p:nvSpPr>
          <p:spPr>
            <a:xfrm>
              <a:off x="4455141" y="4869559"/>
              <a:ext cx="338654" cy="3386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</a:rPr>
                <a:t>3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FC32383-2F7C-FE4C-B4A6-FBA96FF097FC}"/>
                </a:ext>
              </a:extLst>
            </p:cNvPr>
            <p:cNvSpPr/>
            <p:nvPr/>
          </p:nvSpPr>
          <p:spPr>
            <a:xfrm>
              <a:off x="5973043" y="5542803"/>
              <a:ext cx="338654" cy="3386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</a:rPr>
                <a:t>3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95881DA-D5E6-444B-88F7-DE723B30455A}"/>
                </a:ext>
              </a:extLst>
            </p:cNvPr>
            <p:cNvSpPr/>
            <p:nvPr/>
          </p:nvSpPr>
          <p:spPr>
            <a:xfrm>
              <a:off x="6345057" y="5542803"/>
              <a:ext cx="338654" cy="3386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</a:rPr>
                <a:t>4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7F55F51-D9E6-C146-8940-AC38E5159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15650" y="4613486"/>
              <a:ext cx="911268" cy="911268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3E5F48C-3980-E648-9BB7-901E2A71C5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7468" y="2243119"/>
              <a:ext cx="904679" cy="1177681"/>
            </a:xfrm>
            <a:prstGeom prst="straightConnector1">
              <a:avLst/>
            </a:prstGeom>
            <a:ln w="57150">
              <a:solidFill>
                <a:srgbClr val="92D05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E66B2D1-57E1-3744-9268-0E947F667C1E}"/>
                </a:ext>
              </a:extLst>
            </p:cNvPr>
            <p:cNvCxnSpPr>
              <a:cxnSpLocks/>
            </p:cNvCxnSpPr>
            <p:nvPr/>
          </p:nvCxnSpPr>
          <p:spPr>
            <a:xfrm>
              <a:off x="5854160" y="4424039"/>
              <a:ext cx="1591957" cy="463286"/>
            </a:xfrm>
            <a:prstGeom prst="straightConnector1">
              <a:avLst/>
            </a:prstGeom>
            <a:ln w="57150">
              <a:solidFill>
                <a:srgbClr val="92D05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0089904-7195-3B4D-92A1-A7AE2FB4E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70873" y="2602188"/>
              <a:ext cx="3918829" cy="1643872"/>
            </a:xfrm>
            <a:prstGeom prst="rect">
              <a:avLst/>
            </a:prstGeom>
          </p:spPr>
        </p:pic>
        <p:sp>
          <p:nvSpPr>
            <p:cNvPr id="44" name="Rectangle à coins arrondis 141">
              <a:extLst>
                <a:ext uri="{FF2B5EF4-FFF2-40B4-BE49-F238E27FC236}">
                  <a16:creationId xmlns:a16="http://schemas.microsoft.com/office/drawing/2014/main" id="{E974EA02-183A-C74F-8B4D-638EC3A32F24}"/>
                </a:ext>
              </a:extLst>
            </p:cNvPr>
            <p:cNvSpPr/>
            <p:nvPr/>
          </p:nvSpPr>
          <p:spPr>
            <a:xfrm>
              <a:off x="5406697" y="3109843"/>
              <a:ext cx="1446438" cy="621911"/>
            </a:xfrm>
            <a:prstGeom prst="roundRect">
              <a:avLst>
                <a:gd name="adj" fmla="val 10103"/>
              </a:avLst>
            </a:prstGeom>
            <a:solidFill>
              <a:srgbClr val="79A6BE">
                <a:alpha val="62000"/>
              </a:srgbClr>
            </a:solidFill>
            <a:ln>
              <a:noFill/>
            </a:ln>
            <a:effectLst>
              <a:outerShdw blurRad="177800" dist="88900" dir="3300000" rotWithShape="0">
                <a:schemeClr val="bg2">
                  <a:lumMod val="50000"/>
                  <a:alpha val="3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796" tIns="60899" rIns="121796" bIns="60899" anchor="ctr"/>
            <a:lstStyle/>
            <a:p>
              <a:pPr algn="ctr" defTabSz="608979">
                <a:defRPr/>
              </a:pPr>
              <a:r>
                <a:rPr lang="en-US" sz="1465" dirty="0">
                  <a:solidFill>
                    <a:schemeClr val="accent3"/>
                  </a:solidFill>
                </a:rPr>
                <a:t>Watson IoT Platform</a:t>
              </a:r>
              <a:endParaRPr lang="en-US" sz="1200" dirty="0">
                <a:solidFill>
                  <a:schemeClr val="accent3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E6E9052-1945-0240-ABE5-435FC4B97872}"/>
                </a:ext>
              </a:extLst>
            </p:cNvPr>
            <p:cNvCxnSpPr>
              <a:cxnSpLocks/>
            </p:cNvCxnSpPr>
            <p:nvPr/>
          </p:nvCxnSpPr>
          <p:spPr>
            <a:xfrm>
              <a:off x="6883884" y="3475056"/>
              <a:ext cx="786933" cy="0"/>
            </a:xfrm>
            <a:prstGeom prst="straightConnector1">
              <a:avLst/>
            </a:prstGeom>
            <a:ln w="57150">
              <a:solidFill>
                <a:srgbClr val="92D050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171F289-1B20-6844-900A-1EBE19F8C9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99515" y="3811087"/>
              <a:ext cx="582632" cy="199517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528FB24-7302-FB43-988F-B136DF315502}"/>
                </a:ext>
              </a:extLst>
            </p:cNvPr>
            <p:cNvSpPr/>
            <p:nvPr/>
          </p:nvSpPr>
          <p:spPr>
            <a:xfrm>
              <a:off x="5810239" y="3660560"/>
              <a:ext cx="338654" cy="3386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3"/>
                  </a:solidFill>
                </a:rPr>
                <a:t>5</a:t>
              </a: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B22B4C8A-FFF1-524E-AD16-01EEEE1B8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118909" y="3691947"/>
              <a:ext cx="911268" cy="911268"/>
            </a:xfrm>
            <a:prstGeom prst="rect">
              <a:avLst/>
            </a:prstGeom>
          </p:spPr>
        </p:pic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C0C1A28-1C28-C246-848A-2CB9CF6642A0}"/>
                </a:ext>
              </a:extLst>
            </p:cNvPr>
            <p:cNvSpPr/>
            <p:nvPr/>
          </p:nvSpPr>
          <p:spPr>
            <a:xfrm>
              <a:off x="10914387" y="4209363"/>
              <a:ext cx="520497" cy="52049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3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4629463"/>
      </p:ext>
    </p:extLst>
  </p:cSld>
  <p:clrMapOvr>
    <a:masterClrMapping/>
  </p:clrMapOvr>
</p:sld>
</file>

<file path=ppt/theme/theme1.xml><?xml version="1.0" encoding="utf-8"?>
<a:theme xmlns:a="http://schemas.openxmlformats.org/drawingml/2006/main" name="InterConnect Theme">
  <a:themeElements>
    <a:clrScheme name="Custom 15">
      <a:dk1>
        <a:srgbClr val="6D7777"/>
      </a:dk1>
      <a:lt1>
        <a:srgbClr val="FFFFFF"/>
      </a:lt1>
      <a:dk2>
        <a:srgbClr val="5596E6"/>
      </a:dk2>
      <a:lt2>
        <a:srgbClr val="959F9F"/>
      </a:lt2>
      <a:accent1>
        <a:srgbClr val="C8D2D2"/>
      </a:accent1>
      <a:accent2>
        <a:srgbClr val="DFE9E9"/>
      </a:accent2>
      <a:accent3>
        <a:srgbClr val="1D3649"/>
      </a:accent3>
      <a:accent4>
        <a:srgbClr val="325C80"/>
      </a:accent4>
      <a:accent5>
        <a:srgbClr val="5596E6"/>
      </a:accent5>
      <a:accent6>
        <a:srgbClr val="7CC7FF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4646</TotalTime>
  <Words>82</Words>
  <Application>Microsoft Macintosh PowerPoint</Application>
  <PresentationFormat>Widescreen</PresentationFormat>
  <Paragraphs>47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Helvetica Light</vt:lpstr>
      <vt:lpstr>IBM Plex Sans</vt:lpstr>
      <vt:lpstr>Lucida Grande</vt:lpstr>
      <vt:lpstr>InterConnect Theme</vt:lpstr>
      <vt:lpstr>PowerPoint Presentation</vt:lpstr>
      <vt:lpstr>PowerPoint Presentation</vt:lpstr>
    </vt:vector>
  </TitlesOfParts>
  <Company>IBM Corporation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Benoit Marolleau - ITA IBM CCMPL</dc:creator>
  <cp:lastModifiedBy>CHRISTOPHE Lalevee</cp:lastModifiedBy>
  <cp:revision>213</cp:revision>
  <dcterms:created xsi:type="dcterms:W3CDTF">2016-11-23T15:51:30Z</dcterms:created>
  <dcterms:modified xsi:type="dcterms:W3CDTF">2018-06-26T15:51:31Z</dcterms:modified>
</cp:coreProperties>
</file>